
<file path=[Content_Types].xml><?xml version="1.0" encoding="utf-8"?>
<Types xmlns="http://schemas.openxmlformats.org/package/2006/content-types">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Lst>
  <p:sldSz cx="14224000" cy="20104100"/>
  <p:notesSz cx="14224000" cy="20104100"/>
  <p:defaultTextStyle>
    <a:defPPr>
      <a:defRPr kern="0"/>
    </a:def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75" d="100"/>
          <a:sy n="75" d="100"/>
        </p:scale>
        <p:origin x="228" y="66"/>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tmp>
</file>

<file path=ppt/media/image7.tmp>
</file>

<file path=ppt/media/image8.tmp>
</file>

<file path=ppt/media/image9.tmp>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1066800" y="6232271"/>
            <a:ext cx="12090400" cy="4221861"/>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2133600" y="11258296"/>
            <a:ext cx="9956800" cy="5026025"/>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4/25/2025</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4/25/2025</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a:lvl1pPr>
          </a:lstStyle>
          <a:p>
            <a:endParaRPr/>
          </a:p>
        </p:txBody>
      </p:sp>
      <p:sp>
        <p:nvSpPr>
          <p:cNvPr id="3" name="Holder 3"/>
          <p:cNvSpPr>
            <a:spLocks noGrp="1"/>
          </p:cNvSpPr>
          <p:nvPr>
            <p:ph sz="half" idx="2"/>
          </p:nvPr>
        </p:nvSpPr>
        <p:spPr>
          <a:xfrm>
            <a:off x="711200" y="4623943"/>
            <a:ext cx="6187440" cy="13268707"/>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7325360" y="4623943"/>
            <a:ext cx="6187440" cy="13268707"/>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4/25/2025</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4/25/2025</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4/25/2025</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20104100"/>
            <a:ext cx="14219555" cy="635"/>
          </a:xfrm>
          <a:custGeom>
            <a:avLst/>
            <a:gdLst/>
            <a:ahLst/>
            <a:cxnLst/>
            <a:rect l="l" t="t" r="r" b="b"/>
            <a:pathLst>
              <a:path w="14219555" h="634">
                <a:moveTo>
                  <a:pt x="0" y="145"/>
                </a:moveTo>
                <a:lnTo>
                  <a:pt x="14219222" y="145"/>
                </a:lnTo>
                <a:lnTo>
                  <a:pt x="14219222" y="0"/>
                </a:lnTo>
                <a:lnTo>
                  <a:pt x="0" y="0"/>
                </a:lnTo>
                <a:lnTo>
                  <a:pt x="0" y="145"/>
                </a:lnTo>
                <a:close/>
              </a:path>
            </a:pathLst>
          </a:custGeom>
          <a:solidFill>
            <a:srgbClr val="FAF8F8"/>
          </a:solidFill>
        </p:spPr>
        <p:txBody>
          <a:bodyPr wrap="square" lIns="0" tIns="0" rIns="0" bIns="0" rtlCol="0"/>
          <a:lstStyle/>
          <a:p>
            <a:endParaRPr/>
          </a:p>
        </p:txBody>
      </p:sp>
      <p:sp>
        <p:nvSpPr>
          <p:cNvPr id="17" name="bg object 17"/>
          <p:cNvSpPr/>
          <p:nvPr/>
        </p:nvSpPr>
        <p:spPr>
          <a:xfrm>
            <a:off x="0" y="2303595"/>
            <a:ext cx="14219555" cy="17302480"/>
          </a:xfrm>
          <a:custGeom>
            <a:avLst/>
            <a:gdLst/>
            <a:ahLst/>
            <a:cxnLst/>
            <a:rect l="l" t="t" r="r" b="b"/>
            <a:pathLst>
              <a:path w="14219555" h="17302480">
                <a:moveTo>
                  <a:pt x="0" y="17302034"/>
                </a:moveTo>
                <a:lnTo>
                  <a:pt x="14219222" y="17302034"/>
                </a:lnTo>
                <a:lnTo>
                  <a:pt x="14219222" y="0"/>
                </a:lnTo>
                <a:lnTo>
                  <a:pt x="0" y="0"/>
                </a:lnTo>
                <a:lnTo>
                  <a:pt x="0" y="17302034"/>
                </a:lnTo>
                <a:close/>
              </a:path>
            </a:pathLst>
          </a:custGeom>
          <a:solidFill>
            <a:srgbClr val="FAF8F8"/>
          </a:solidFill>
        </p:spPr>
        <p:txBody>
          <a:bodyPr wrap="square" lIns="0" tIns="0" rIns="0" bIns="0" rtlCol="0"/>
          <a:lstStyle/>
          <a:p>
            <a:endParaRPr/>
          </a:p>
        </p:txBody>
      </p:sp>
      <p:pic>
        <p:nvPicPr>
          <p:cNvPr id="18" name="bg object 18"/>
          <p:cNvPicPr/>
          <p:nvPr/>
        </p:nvPicPr>
        <p:blipFill>
          <a:blip r:embed="rId7" cstate="print"/>
          <a:stretch>
            <a:fillRect/>
          </a:stretch>
        </p:blipFill>
        <p:spPr>
          <a:xfrm>
            <a:off x="0" y="19605629"/>
            <a:ext cx="14218923" cy="498469"/>
          </a:xfrm>
          <a:prstGeom prst="rect">
            <a:avLst/>
          </a:prstGeom>
        </p:spPr>
      </p:pic>
      <p:sp>
        <p:nvSpPr>
          <p:cNvPr id="2" name="Holder 2"/>
          <p:cNvSpPr>
            <a:spLocks noGrp="1"/>
          </p:cNvSpPr>
          <p:nvPr>
            <p:ph type="title"/>
          </p:nvPr>
        </p:nvSpPr>
        <p:spPr>
          <a:xfrm>
            <a:off x="711200" y="804164"/>
            <a:ext cx="12801600" cy="3216656"/>
          </a:xfrm>
          <a:prstGeom prst="rect">
            <a:avLst/>
          </a:prstGeom>
        </p:spPr>
        <p:txBody>
          <a:bodyPr wrap="square" lIns="0" tIns="0" rIns="0" bIns="0">
            <a:spAutoFit/>
          </a:bodyPr>
          <a:lstStyle>
            <a:lvl1pPr>
              <a:defRPr/>
            </a:lvl1pPr>
          </a:lstStyle>
          <a:p>
            <a:endParaRPr/>
          </a:p>
        </p:txBody>
      </p:sp>
      <p:sp>
        <p:nvSpPr>
          <p:cNvPr id="3" name="Holder 3"/>
          <p:cNvSpPr>
            <a:spLocks noGrp="1"/>
          </p:cNvSpPr>
          <p:nvPr>
            <p:ph type="body" idx="1"/>
          </p:nvPr>
        </p:nvSpPr>
        <p:spPr>
          <a:xfrm>
            <a:off x="711200" y="4623943"/>
            <a:ext cx="12801600" cy="13268707"/>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4836160" y="18696814"/>
            <a:ext cx="4551680" cy="1005205"/>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711200" y="18696814"/>
            <a:ext cx="3271520" cy="1005205"/>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4/25/2025</a:t>
            </a:fld>
            <a:endParaRPr lang="en-US"/>
          </a:p>
        </p:txBody>
      </p:sp>
      <p:sp>
        <p:nvSpPr>
          <p:cNvPr id="6" name="Holder 6"/>
          <p:cNvSpPr>
            <a:spLocks noGrp="1"/>
          </p:cNvSpPr>
          <p:nvPr>
            <p:ph type="sldNum" sz="quarter" idx="7"/>
          </p:nvPr>
        </p:nvSpPr>
        <p:spPr>
          <a:xfrm>
            <a:off x="10241280" y="18696814"/>
            <a:ext cx="3271520" cy="1005205"/>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8.tmp"/><Relationship Id="rId3" Type="http://schemas.openxmlformats.org/officeDocument/2006/relationships/image" Target="../media/image3.png"/><Relationship Id="rId7" Type="http://schemas.openxmlformats.org/officeDocument/2006/relationships/image" Target="../media/image7.tmp"/><Relationship Id="rId2" Type="http://schemas.openxmlformats.org/officeDocument/2006/relationships/image" Target="../media/image2.png"/><Relationship Id="rId1" Type="http://schemas.openxmlformats.org/officeDocument/2006/relationships/slideLayout" Target="../slideLayouts/slideLayout5.xml"/><Relationship Id="rId6" Type="http://schemas.openxmlformats.org/officeDocument/2006/relationships/image" Target="../media/image6.tmp"/><Relationship Id="rId5" Type="http://schemas.openxmlformats.org/officeDocument/2006/relationships/image" Target="../media/image5.png"/><Relationship Id="rId4" Type="http://schemas.openxmlformats.org/officeDocument/2006/relationships/image" Target="../media/image4.png"/><Relationship Id="rId9" Type="http://schemas.openxmlformats.org/officeDocument/2006/relationships/image" Target="../media/image9.tm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object 3"/>
          <p:cNvGrpSpPr/>
          <p:nvPr/>
        </p:nvGrpSpPr>
        <p:grpSpPr>
          <a:xfrm>
            <a:off x="36286" y="-82550"/>
            <a:ext cx="14227961" cy="19175293"/>
            <a:chOff x="-8693" y="27"/>
            <a:chExt cx="14227961" cy="19175293"/>
          </a:xfrm>
        </p:grpSpPr>
        <p:pic>
          <p:nvPicPr>
            <p:cNvPr id="4" name="object 4"/>
            <p:cNvPicPr/>
            <p:nvPr/>
          </p:nvPicPr>
          <p:blipFill>
            <a:blip r:embed="rId2" cstate="print"/>
            <a:stretch>
              <a:fillRect/>
            </a:stretch>
          </p:blipFill>
          <p:spPr>
            <a:xfrm>
              <a:off x="0" y="27"/>
              <a:ext cx="14219223" cy="2303568"/>
            </a:xfrm>
            <a:prstGeom prst="rect">
              <a:avLst/>
            </a:prstGeom>
          </p:spPr>
        </p:pic>
        <p:pic>
          <p:nvPicPr>
            <p:cNvPr id="5" name="object 5"/>
            <p:cNvPicPr/>
            <p:nvPr/>
          </p:nvPicPr>
          <p:blipFill>
            <a:blip r:embed="rId3" cstate="print"/>
            <a:stretch>
              <a:fillRect/>
            </a:stretch>
          </p:blipFill>
          <p:spPr>
            <a:xfrm>
              <a:off x="11637777" y="8592"/>
              <a:ext cx="2581445" cy="2295003"/>
            </a:xfrm>
            <a:prstGeom prst="rect">
              <a:avLst/>
            </a:prstGeom>
          </p:spPr>
        </p:pic>
        <p:sp>
          <p:nvSpPr>
            <p:cNvPr id="6" name="object 6"/>
            <p:cNvSpPr/>
            <p:nvPr/>
          </p:nvSpPr>
          <p:spPr>
            <a:xfrm>
              <a:off x="13468063" y="648778"/>
              <a:ext cx="751205" cy="1655445"/>
            </a:xfrm>
            <a:custGeom>
              <a:avLst/>
              <a:gdLst/>
              <a:ahLst/>
              <a:cxnLst/>
              <a:rect l="l" t="t" r="r" b="b"/>
              <a:pathLst>
                <a:path w="751205" h="1655445">
                  <a:moveTo>
                    <a:pt x="751159" y="0"/>
                  </a:moveTo>
                  <a:lnTo>
                    <a:pt x="0" y="1654817"/>
                  </a:lnTo>
                  <a:lnTo>
                    <a:pt x="751159" y="1639603"/>
                  </a:lnTo>
                  <a:lnTo>
                    <a:pt x="751159" y="0"/>
                  </a:lnTo>
                  <a:close/>
                </a:path>
              </a:pathLst>
            </a:custGeom>
            <a:solidFill>
              <a:srgbClr val="EE302E"/>
            </a:solidFill>
          </p:spPr>
          <p:txBody>
            <a:bodyPr wrap="square" lIns="0" tIns="0" rIns="0" bIns="0" rtlCol="0"/>
            <a:lstStyle/>
            <a:p>
              <a:endParaRPr/>
            </a:p>
          </p:txBody>
        </p:sp>
        <p:sp>
          <p:nvSpPr>
            <p:cNvPr id="7" name="object 7"/>
            <p:cNvSpPr/>
            <p:nvPr/>
          </p:nvSpPr>
          <p:spPr>
            <a:xfrm>
              <a:off x="7109641" y="2659605"/>
              <a:ext cx="0" cy="16515715"/>
            </a:xfrm>
            <a:custGeom>
              <a:avLst/>
              <a:gdLst/>
              <a:ahLst/>
              <a:cxnLst/>
              <a:rect l="l" t="t" r="r" b="b"/>
              <a:pathLst>
                <a:path h="16515715">
                  <a:moveTo>
                    <a:pt x="0" y="16515120"/>
                  </a:moveTo>
                  <a:lnTo>
                    <a:pt x="0" y="0"/>
                  </a:lnTo>
                </a:path>
              </a:pathLst>
            </a:custGeom>
            <a:ln w="35797">
              <a:solidFill>
                <a:srgbClr val="EF3986"/>
              </a:solidFill>
              <a:prstDash val="dash"/>
            </a:ln>
          </p:spPr>
          <p:txBody>
            <a:bodyPr wrap="square" lIns="0" tIns="0" rIns="0" bIns="0" rtlCol="0"/>
            <a:lstStyle/>
            <a:p>
              <a:endParaRPr/>
            </a:p>
          </p:txBody>
        </p:sp>
        <p:sp>
          <p:nvSpPr>
            <p:cNvPr id="8" name="object 8"/>
            <p:cNvSpPr/>
            <p:nvPr/>
          </p:nvSpPr>
          <p:spPr>
            <a:xfrm>
              <a:off x="7274730" y="13850303"/>
              <a:ext cx="6788784" cy="1367583"/>
            </a:xfrm>
            <a:custGeom>
              <a:avLst/>
              <a:gdLst/>
              <a:ahLst/>
              <a:cxnLst/>
              <a:rect l="l" t="t" r="r" b="b"/>
              <a:pathLst>
                <a:path w="6788784" h="3928744">
                  <a:moveTo>
                    <a:pt x="6788772" y="0"/>
                  </a:moveTo>
                  <a:lnTo>
                    <a:pt x="0" y="0"/>
                  </a:lnTo>
                  <a:lnTo>
                    <a:pt x="0" y="3928580"/>
                  </a:lnTo>
                  <a:lnTo>
                    <a:pt x="6788772" y="3928580"/>
                  </a:lnTo>
                  <a:lnTo>
                    <a:pt x="6788772" y="0"/>
                  </a:lnTo>
                  <a:close/>
                </a:path>
              </a:pathLst>
            </a:custGeom>
            <a:solidFill>
              <a:srgbClr val="EAE8E8"/>
            </a:solidFill>
          </p:spPr>
          <p:txBody>
            <a:bodyPr wrap="square" lIns="0" tIns="0" rIns="0" bIns="0" rtlCol="0"/>
            <a:lstStyle/>
            <a:p>
              <a:endParaRPr dirty="0"/>
            </a:p>
          </p:txBody>
        </p:sp>
        <p:sp>
          <p:nvSpPr>
            <p:cNvPr id="10" name="object 10"/>
            <p:cNvSpPr/>
            <p:nvPr/>
          </p:nvSpPr>
          <p:spPr>
            <a:xfrm>
              <a:off x="-8693" y="10164563"/>
              <a:ext cx="6694492" cy="4103392"/>
            </a:xfrm>
            <a:custGeom>
              <a:avLst/>
              <a:gdLst/>
              <a:ahLst/>
              <a:cxnLst/>
              <a:rect l="l" t="t" r="r" b="b"/>
              <a:pathLst>
                <a:path w="6751320" h="4989830">
                  <a:moveTo>
                    <a:pt x="6750767" y="0"/>
                  </a:moveTo>
                  <a:lnTo>
                    <a:pt x="0" y="0"/>
                  </a:lnTo>
                  <a:lnTo>
                    <a:pt x="0" y="4989630"/>
                  </a:lnTo>
                  <a:lnTo>
                    <a:pt x="6750767" y="4989630"/>
                  </a:lnTo>
                  <a:lnTo>
                    <a:pt x="6750767" y="0"/>
                  </a:lnTo>
                  <a:close/>
                </a:path>
              </a:pathLst>
            </a:custGeom>
            <a:solidFill>
              <a:srgbClr val="E4ECEB"/>
            </a:solidFill>
          </p:spPr>
          <p:txBody>
            <a:bodyPr wrap="square" lIns="0" tIns="0" rIns="0" bIns="0" rtlCol="0"/>
            <a:lstStyle/>
            <a:p>
              <a:r>
                <a:rPr lang="en-IN" sz="2000" dirty="0"/>
                <a:t>Materials and Methods</a:t>
              </a:r>
            </a:p>
            <a:p>
              <a:r>
                <a:rPr lang="en-IN" sz="2000" dirty="0"/>
                <a:t>Materials:</a:t>
              </a:r>
            </a:p>
            <a:p>
              <a:r>
                <a:rPr lang="en-IN" sz="2000" dirty="0"/>
                <a:t>Microcontroller: Arduino UNO or ESP32 (main control unit)Sensors:DHT11/DHT22 (temperature &amp; humidity)BMP180/BMP280 (air pressure)Rain sensor module Light intensity sensor (LDR or BH1750)Wireless Module :Lo Ra (SX1278) for long-range transmission or Wi-Fi module (ESP32 built-in)GPS Module (optional): For geotagged weather data Display: OLED or LCD to show real-time readings Power Supply: Battery or regulated DC supply Cloud Integration: Firebase, Thing speak, or Blynk for remote access Smartphone (Android): For receiving and visualizing weather data via app</a:t>
              </a:r>
            </a:p>
            <a:p>
              <a:r>
                <a:rPr lang="en-US" sz="2000" dirty="0"/>
                <a:t>.</a:t>
              </a:r>
              <a:endParaRPr sz="2000" dirty="0"/>
            </a:p>
          </p:txBody>
        </p:sp>
      </p:grpSp>
      <p:sp>
        <p:nvSpPr>
          <p:cNvPr id="11" name="object 11"/>
          <p:cNvSpPr txBox="1"/>
          <p:nvPr/>
        </p:nvSpPr>
        <p:spPr>
          <a:xfrm>
            <a:off x="116426" y="2570170"/>
            <a:ext cx="6785609" cy="3378489"/>
          </a:xfrm>
          <a:prstGeom prst="rect">
            <a:avLst/>
          </a:prstGeom>
          <a:solidFill>
            <a:srgbClr val="D3E1EC"/>
          </a:solidFill>
        </p:spPr>
        <p:txBody>
          <a:bodyPr vert="horz" wrap="square" lIns="0" tIns="175895" rIns="0" bIns="0" rtlCol="0">
            <a:spAutoFit/>
          </a:bodyPr>
          <a:lstStyle/>
          <a:p>
            <a:pPr marL="144780">
              <a:lnSpc>
                <a:spcPct val="100000"/>
              </a:lnSpc>
              <a:spcBef>
                <a:spcPts val="1385"/>
              </a:spcBef>
            </a:pPr>
            <a:r>
              <a:rPr lang="en-US" sz="1600" spc="-10">
                <a:solidFill>
                  <a:srgbClr val="215EAC"/>
                </a:solidFill>
                <a:latin typeface="Times New Roman" panose="02020603050405020304" pitchFamily="18" charset="0"/>
                <a:cs typeface="Times New Roman" panose="02020603050405020304" pitchFamily="18" charset="0"/>
              </a:rPr>
              <a:t>Introduction to Weather Monitoring SystemA Weather Monitoring System is a technological solution designed to observe, collect, and analyze atmospheric conditions in real-time or over a period of time. These systems utilize various sensors to measure parameters such as temperature, humidity, atmospheric pressure, wind speed and direction, rainfall, and sometimes solar radiation.Modern weather monitoring systems are crucial in numerous fields including agriculture, aviation, environmental research, and disaster management. They range from simple, local weather stations to complex, networked systems integrated with IoT (Internet of Things) and satellite data. These systems not only aid in daily weather forecasting but also play a vital role in tracking climate changes and issuing early warnings for extreme weather events.By providing timely and accurate data, weather monitoring systems enhance decision-making, promote public safety, and support scientific research.</a:t>
            </a:r>
            <a:endParaRPr lang="en-IN" sz="1600" dirty="0">
              <a:latin typeface="Verdana"/>
              <a:cs typeface="Verdana"/>
            </a:endParaRPr>
          </a:p>
        </p:txBody>
      </p:sp>
      <p:sp>
        <p:nvSpPr>
          <p:cNvPr id="12" name="object 12"/>
          <p:cNvSpPr txBox="1"/>
          <p:nvPr/>
        </p:nvSpPr>
        <p:spPr>
          <a:xfrm>
            <a:off x="7289465" y="2570230"/>
            <a:ext cx="6788784" cy="6054221"/>
          </a:xfrm>
          <a:prstGeom prst="rect">
            <a:avLst/>
          </a:prstGeom>
        </p:spPr>
        <p:txBody>
          <a:bodyPr vert="horz" wrap="square" lIns="0" tIns="143510" rIns="0" bIns="0" rtlCol="0">
            <a:spAutoFit/>
          </a:bodyPr>
          <a:lstStyle/>
          <a:p>
            <a:pPr marL="120014">
              <a:lnSpc>
                <a:spcPct val="100000"/>
              </a:lnSpc>
              <a:spcBef>
                <a:spcPts val="1130"/>
              </a:spcBef>
            </a:pPr>
            <a:r>
              <a:rPr sz="1500" b="1" spc="-10" dirty="0">
                <a:solidFill>
                  <a:srgbClr val="215EAC"/>
                </a:solidFill>
                <a:uFill>
                  <a:solidFill>
                    <a:srgbClr val="215EAC"/>
                  </a:solidFill>
                </a:uFill>
                <a:latin typeface="Times New Roman" panose="02020603050405020304" pitchFamily="18" charset="0"/>
                <a:cs typeface="Times New Roman" panose="02020603050405020304" pitchFamily="18" charset="0"/>
              </a:rPr>
              <a:t>Results</a:t>
            </a:r>
            <a:endParaRPr lang="en-US" sz="1500" b="1" spc="-10" dirty="0">
              <a:solidFill>
                <a:srgbClr val="215EAC"/>
              </a:solidFill>
              <a:uFill>
                <a:solidFill>
                  <a:srgbClr val="215EAC"/>
                </a:solidFill>
              </a:uFill>
              <a:latin typeface="Times New Roman" panose="02020603050405020304" pitchFamily="18" charset="0"/>
              <a:cs typeface="Times New Roman" panose="02020603050405020304" pitchFamily="18" charset="0"/>
            </a:endParaRPr>
          </a:p>
          <a:p>
            <a:pPr marL="120014">
              <a:lnSpc>
                <a:spcPct val="100000"/>
              </a:lnSpc>
              <a:spcBef>
                <a:spcPts val="1130"/>
              </a:spcBef>
            </a:pPr>
            <a:r>
              <a:rPr lang="en-US" sz="1600" dirty="0">
                <a:latin typeface="Times New Roman" panose="02020603050405020304" pitchFamily="18" charset="0"/>
                <a:cs typeface="Times New Roman" panose="02020603050405020304" pitchFamily="18" charset="0"/>
              </a:rPr>
              <a:t>The implemented system successfully records and transmits key atmospheric conditions. Real-time updates are visualized on both the local display and mobile application. Data transmission over LoRa ensures wide coverage with minimal power consumption, making it ideal for rural or remote deployment. Integration with cloud services enables historical data tracking and future weather predictions based on trends.</a:t>
            </a:r>
          </a:p>
          <a:p>
            <a:pPr marL="120014">
              <a:lnSpc>
                <a:spcPct val="100000"/>
              </a:lnSpc>
              <a:spcBef>
                <a:spcPts val="1130"/>
              </a:spcBef>
            </a:pPr>
            <a:endParaRPr lang="en-US" sz="1600" dirty="0">
              <a:latin typeface="Times New Roman" panose="02020603050405020304" pitchFamily="18" charset="0"/>
              <a:cs typeface="Times New Roman" panose="02020603050405020304" pitchFamily="18" charset="0"/>
            </a:endParaRPr>
          </a:p>
          <a:p>
            <a:pPr marL="120014">
              <a:lnSpc>
                <a:spcPct val="100000"/>
              </a:lnSpc>
              <a:spcBef>
                <a:spcPts val="1130"/>
              </a:spcBef>
            </a:pPr>
            <a:endParaRPr sz="1600" dirty="0">
              <a:latin typeface="Times New Roman" panose="02020603050405020304" pitchFamily="18" charset="0"/>
              <a:cs typeface="Times New Roman" panose="02020603050405020304" pitchFamily="18" charset="0"/>
            </a:endParaRPr>
          </a:p>
          <a:p>
            <a:pPr>
              <a:lnSpc>
                <a:spcPct val="100000"/>
              </a:lnSpc>
              <a:spcBef>
                <a:spcPts val="295"/>
              </a:spcBef>
            </a:pPr>
            <a:endParaRPr lang="en-GB" sz="1600" dirty="0">
              <a:latin typeface="Tahoma"/>
              <a:cs typeface="Tahoma"/>
            </a:endParaRPr>
          </a:p>
          <a:p>
            <a:pPr>
              <a:lnSpc>
                <a:spcPct val="100000"/>
              </a:lnSpc>
              <a:spcBef>
                <a:spcPts val="295"/>
              </a:spcBef>
            </a:pPr>
            <a:endParaRPr lang="en-IN" sz="1250" dirty="0">
              <a:latin typeface="Tahoma"/>
              <a:cs typeface="Tahoma"/>
            </a:endParaRPr>
          </a:p>
          <a:p>
            <a:pPr>
              <a:lnSpc>
                <a:spcPct val="100000"/>
              </a:lnSpc>
              <a:spcBef>
                <a:spcPts val="295"/>
              </a:spcBef>
            </a:pPr>
            <a:endParaRPr lang="en-IN" sz="1250" dirty="0">
              <a:latin typeface="Tahoma"/>
              <a:cs typeface="Tahoma"/>
            </a:endParaRPr>
          </a:p>
          <a:p>
            <a:pPr>
              <a:lnSpc>
                <a:spcPct val="100000"/>
              </a:lnSpc>
              <a:spcBef>
                <a:spcPts val="295"/>
              </a:spcBef>
            </a:pPr>
            <a:endParaRPr lang="en-IN" sz="1250" dirty="0">
              <a:latin typeface="Tahoma"/>
              <a:cs typeface="Tahoma"/>
            </a:endParaRPr>
          </a:p>
          <a:p>
            <a:pPr>
              <a:lnSpc>
                <a:spcPct val="100000"/>
              </a:lnSpc>
              <a:spcBef>
                <a:spcPts val="295"/>
              </a:spcBef>
            </a:pPr>
            <a:endParaRPr lang="en-IN" sz="1250" dirty="0">
              <a:latin typeface="Tahoma"/>
              <a:cs typeface="Tahoma"/>
            </a:endParaRPr>
          </a:p>
          <a:p>
            <a:pPr>
              <a:lnSpc>
                <a:spcPct val="100000"/>
              </a:lnSpc>
              <a:spcBef>
                <a:spcPts val="295"/>
              </a:spcBef>
            </a:pPr>
            <a:endParaRPr lang="en-IN" sz="1250" dirty="0">
              <a:latin typeface="Tahoma"/>
              <a:cs typeface="Tahoma"/>
            </a:endParaRPr>
          </a:p>
          <a:p>
            <a:pPr>
              <a:lnSpc>
                <a:spcPct val="100000"/>
              </a:lnSpc>
              <a:spcBef>
                <a:spcPts val="295"/>
              </a:spcBef>
            </a:pPr>
            <a:endParaRPr lang="en-IN" sz="1250" dirty="0">
              <a:latin typeface="Tahoma"/>
              <a:cs typeface="Tahoma"/>
            </a:endParaRPr>
          </a:p>
          <a:p>
            <a:pPr>
              <a:lnSpc>
                <a:spcPct val="100000"/>
              </a:lnSpc>
              <a:spcBef>
                <a:spcPts val="295"/>
              </a:spcBef>
            </a:pPr>
            <a:endParaRPr lang="en-IN" sz="1250" dirty="0">
              <a:latin typeface="Tahoma"/>
              <a:cs typeface="Tahoma"/>
            </a:endParaRPr>
          </a:p>
          <a:p>
            <a:pPr>
              <a:lnSpc>
                <a:spcPct val="100000"/>
              </a:lnSpc>
              <a:spcBef>
                <a:spcPts val="295"/>
              </a:spcBef>
            </a:pPr>
            <a:endParaRPr lang="en-IN" sz="1250" dirty="0">
              <a:latin typeface="Tahoma"/>
              <a:cs typeface="Tahoma"/>
            </a:endParaRPr>
          </a:p>
          <a:p>
            <a:pPr>
              <a:lnSpc>
                <a:spcPct val="100000"/>
              </a:lnSpc>
              <a:spcBef>
                <a:spcPts val="295"/>
              </a:spcBef>
            </a:pPr>
            <a:endParaRPr lang="en-IN" sz="1250" dirty="0">
              <a:latin typeface="Tahoma"/>
              <a:cs typeface="Tahoma"/>
            </a:endParaRPr>
          </a:p>
          <a:p>
            <a:pPr>
              <a:lnSpc>
                <a:spcPct val="100000"/>
              </a:lnSpc>
              <a:spcBef>
                <a:spcPts val="295"/>
              </a:spcBef>
            </a:pPr>
            <a:endParaRPr lang="en-IN" sz="1250" dirty="0">
              <a:latin typeface="Tahoma"/>
              <a:cs typeface="Tahoma"/>
            </a:endParaRPr>
          </a:p>
          <a:p>
            <a:pPr>
              <a:lnSpc>
                <a:spcPct val="100000"/>
              </a:lnSpc>
              <a:spcBef>
                <a:spcPts val="295"/>
              </a:spcBef>
            </a:pPr>
            <a:endParaRPr lang="en-IN" sz="1250" dirty="0">
              <a:latin typeface="Tahoma"/>
              <a:cs typeface="Tahoma"/>
            </a:endParaRPr>
          </a:p>
          <a:p>
            <a:pPr>
              <a:lnSpc>
                <a:spcPct val="100000"/>
              </a:lnSpc>
              <a:spcBef>
                <a:spcPts val="295"/>
              </a:spcBef>
            </a:pPr>
            <a:endParaRPr lang="en-IN" sz="1250" dirty="0">
              <a:latin typeface="Tahoma"/>
              <a:cs typeface="Tahoma"/>
            </a:endParaRPr>
          </a:p>
          <a:p>
            <a:pPr>
              <a:lnSpc>
                <a:spcPct val="100000"/>
              </a:lnSpc>
              <a:spcBef>
                <a:spcPts val="295"/>
              </a:spcBef>
            </a:pPr>
            <a:endParaRPr sz="1250" dirty="0">
              <a:latin typeface="Tahoma"/>
              <a:cs typeface="Tahoma"/>
            </a:endParaRPr>
          </a:p>
        </p:txBody>
      </p:sp>
      <p:sp>
        <p:nvSpPr>
          <p:cNvPr id="13" name="object 13"/>
          <p:cNvSpPr txBox="1"/>
          <p:nvPr/>
        </p:nvSpPr>
        <p:spPr>
          <a:xfrm>
            <a:off x="7289465" y="13732906"/>
            <a:ext cx="6788784" cy="1883849"/>
          </a:xfrm>
          <a:prstGeom prst="rect">
            <a:avLst/>
          </a:prstGeom>
        </p:spPr>
        <p:txBody>
          <a:bodyPr vert="horz" wrap="square" lIns="0" tIns="11430" rIns="0" bIns="0" rtlCol="0">
            <a:spAutoFit/>
          </a:bodyPr>
          <a:lstStyle/>
          <a:p>
            <a:pPr>
              <a:lnSpc>
                <a:spcPct val="100000"/>
              </a:lnSpc>
              <a:spcBef>
                <a:spcPts val="90"/>
              </a:spcBef>
            </a:pPr>
            <a:endParaRPr sz="1200" dirty="0">
              <a:latin typeface="Times New Roman"/>
              <a:cs typeface="Times New Roman"/>
            </a:endParaRPr>
          </a:p>
          <a:p>
            <a:pPr marL="98425">
              <a:lnSpc>
                <a:spcPct val="100000"/>
              </a:lnSpc>
              <a:spcBef>
                <a:spcPts val="5"/>
              </a:spcBef>
            </a:pPr>
            <a:r>
              <a:rPr sz="1500" spc="-10" dirty="0">
                <a:solidFill>
                  <a:srgbClr val="215EAC"/>
                </a:solidFill>
                <a:latin typeface="Times New Roman" panose="02020603050405020304" pitchFamily="18" charset="0"/>
                <a:cs typeface="Times New Roman" panose="02020603050405020304" pitchFamily="18" charset="0"/>
              </a:rPr>
              <a:t>Conclusion</a:t>
            </a:r>
            <a:r>
              <a:rPr lang="en-US" sz="1500" spc="-10" dirty="0">
                <a:solidFill>
                  <a:srgbClr val="215EAC"/>
                </a:solidFill>
                <a:latin typeface="Times New Roman" panose="02020603050405020304" pitchFamily="18" charset="0"/>
                <a:cs typeface="Times New Roman" panose="02020603050405020304" pitchFamily="18" charset="0"/>
              </a:rPr>
              <a:t>:</a:t>
            </a:r>
          </a:p>
          <a:p>
            <a:pPr marL="98425">
              <a:lnSpc>
                <a:spcPct val="100000"/>
              </a:lnSpc>
              <a:spcBef>
                <a:spcPts val="5"/>
              </a:spcBef>
            </a:pPr>
            <a:r>
              <a:rPr lang="en-US" sz="1400" spc="-10" dirty="0">
                <a:solidFill>
                  <a:srgbClr val="215EAC"/>
                </a:solidFill>
                <a:latin typeface="Times New Roman" panose="02020603050405020304" pitchFamily="18" charset="0"/>
                <a:cs typeface="Times New Roman" panose="02020603050405020304" pitchFamily="18" charset="0"/>
              </a:rPr>
              <a:t>The Smart IoT-Based Weather Monitoring System provides a reliable and efficient method for collecting and sharing weather data. Its real-time functionality, low power usage, and remote accessibility make it suitable for both urban and rural environments. Future developments may include AI-based predictions and machine learning for advanced climate modeling.</a:t>
            </a:r>
          </a:p>
          <a:p>
            <a:pPr marL="98425">
              <a:lnSpc>
                <a:spcPct val="100000"/>
              </a:lnSpc>
              <a:spcBef>
                <a:spcPts val="5"/>
              </a:spcBef>
            </a:pPr>
            <a:endParaRPr sz="1500" dirty="0">
              <a:latin typeface="Times New Roman" panose="02020603050405020304" pitchFamily="18" charset="0"/>
              <a:cs typeface="Times New Roman" panose="02020603050405020304" pitchFamily="18" charset="0"/>
            </a:endParaRPr>
          </a:p>
          <a:p>
            <a:pPr>
              <a:lnSpc>
                <a:spcPct val="100000"/>
              </a:lnSpc>
              <a:spcBef>
                <a:spcPts val="1410"/>
              </a:spcBef>
            </a:pPr>
            <a:endParaRPr sz="1200" dirty="0">
              <a:latin typeface="Verdana"/>
              <a:cs typeface="Verdana"/>
            </a:endParaRPr>
          </a:p>
        </p:txBody>
      </p:sp>
      <p:sp>
        <p:nvSpPr>
          <p:cNvPr id="14" name="object 14"/>
          <p:cNvSpPr txBox="1"/>
          <p:nvPr/>
        </p:nvSpPr>
        <p:spPr>
          <a:xfrm>
            <a:off x="7227114" y="15420243"/>
            <a:ext cx="6788779" cy="3697807"/>
          </a:xfrm>
          <a:prstGeom prst="rect">
            <a:avLst/>
          </a:prstGeom>
          <a:solidFill>
            <a:srgbClr val="E4DEDB"/>
          </a:solidFill>
        </p:spPr>
        <p:txBody>
          <a:bodyPr vert="horz" wrap="square" lIns="0" tIns="167005" rIns="0" bIns="0" rtlCol="0">
            <a:spAutoFit/>
          </a:bodyPr>
          <a:lstStyle/>
          <a:p>
            <a:pPr marL="108585">
              <a:lnSpc>
                <a:spcPct val="100000"/>
              </a:lnSpc>
              <a:spcBef>
                <a:spcPts val="1315"/>
              </a:spcBef>
            </a:pPr>
            <a:r>
              <a:rPr sz="1500" spc="-10" dirty="0">
                <a:solidFill>
                  <a:srgbClr val="215EAC"/>
                </a:solidFill>
                <a:latin typeface="Times New Roman" panose="02020603050405020304" pitchFamily="18" charset="0"/>
                <a:cs typeface="Times New Roman" panose="02020603050405020304" pitchFamily="18" charset="0"/>
              </a:rPr>
              <a:t>References</a:t>
            </a:r>
            <a:endParaRPr sz="1500" dirty="0">
              <a:latin typeface="Times New Roman" panose="02020603050405020304" pitchFamily="18" charset="0"/>
              <a:cs typeface="Times New Roman" panose="02020603050405020304" pitchFamily="18" charset="0"/>
            </a:endParaRPr>
          </a:p>
          <a:p>
            <a:pPr marL="167005" marR="202565" indent="-4445">
              <a:lnSpc>
                <a:spcPct val="100000"/>
              </a:lnSpc>
              <a:spcBef>
                <a:spcPts val="215"/>
              </a:spcBef>
              <a:buSzPct val="89473"/>
              <a:buAutoNum type="arabicPeriod"/>
              <a:tabLst>
                <a:tab pos="255904" algn="l"/>
              </a:tabLst>
            </a:pPr>
            <a:r>
              <a:rPr lang="en-IN" sz="2400" spc="-10" dirty="0">
                <a:solidFill>
                  <a:srgbClr val="0D0D0D"/>
                </a:solidFill>
                <a:latin typeface="Calibri"/>
                <a:cs typeface="Calibri"/>
              </a:rPr>
              <a:t>Sharma, A., &amp; Patel, V. (2022). IoT Applications in Weather Monitoring. International Journal of Engineering </a:t>
            </a:r>
            <a:r>
              <a:rPr lang="en-IN" sz="2400" spc="-10" dirty="0" err="1">
                <a:solidFill>
                  <a:srgbClr val="0D0D0D"/>
                </a:solidFill>
                <a:latin typeface="Calibri"/>
                <a:cs typeface="Calibri"/>
              </a:rPr>
              <a:t>Research.Zhang</a:t>
            </a:r>
            <a:r>
              <a:rPr lang="en-IN" sz="2400" spc="-10" dirty="0">
                <a:solidFill>
                  <a:srgbClr val="0D0D0D"/>
                </a:solidFill>
                <a:latin typeface="Calibri"/>
                <a:cs typeface="Calibri"/>
              </a:rPr>
              <a:t>, Y. et al. (2021). Wireless Sensor Networks for Climate Data Collection. Sensors Journal.Arduino.cc and ESP32.io official documentation for hardware </a:t>
            </a:r>
            <a:r>
              <a:rPr lang="en-IN" sz="2400" spc="-10" dirty="0" err="1">
                <a:solidFill>
                  <a:srgbClr val="0D0D0D"/>
                </a:solidFill>
                <a:latin typeface="Calibri"/>
                <a:cs typeface="Calibri"/>
              </a:rPr>
              <a:t>setup.Firebase</a:t>
            </a:r>
            <a:r>
              <a:rPr lang="en-IN" sz="2400" spc="-10" dirty="0">
                <a:solidFill>
                  <a:srgbClr val="0D0D0D"/>
                </a:solidFill>
                <a:latin typeface="Calibri"/>
                <a:cs typeface="Calibri"/>
              </a:rPr>
              <a:t> &amp; Blynk documentation for IoT integration</a:t>
            </a:r>
            <a:endParaRPr lang="en-IN" sz="950" spc="-10" dirty="0">
              <a:solidFill>
                <a:srgbClr val="0D0D0D"/>
              </a:solidFill>
              <a:latin typeface="Calibri"/>
              <a:cs typeface="Calibri"/>
            </a:endParaRPr>
          </a:p>
          <a:p>
            <a:pPr marL="167005" marR="202565" indent="-4445">
              <a:lnSpc>
                <a:spcPct val="100000"/>
              </a:lnSpc>
              <a:spcBef>
                <a:spcPts val="215"/>
              </a:spcBef>
              <a:buSzPct val="89473"/>
              <a:buAutoNum type="arabicPeriod"/>
              <a:tabLst>
                <a:tab pos="255904" algn="l"/>
              </a:tabLst>
            </a:pPr>
            <a:endParaRPr lang="en-IN" sz="950" spc="-10" dirty="0">
              <a:solidFill>
                <a:srgbClr val="0D0D0D"/>
              </a:solidFill>
              <a:latin typeface="Calibri"/>
              <a:cs typeface="Calibri"/>
            </a:endParaRPr>
          </a:p>
          <a:p>
            <a:pPr marL="167005" marR="202565" indent="-4445">
              <a:lnSpc>
                <a:spcPct val="100000"/>
              </a:lnSpc>
              <a:spcBef>
                <a:spcPts val="215"/>
              </a:spcBef>
              <a:buSzPct val="89473"/>
              <a:buAutoNum type="arabicPeriod"/>
              <a:tabLst>
                <a:tab pos="255904" algn="l"/>
              </a:tabLst>
            </a:pPr>
            <a:endParaRPr lang="en-IN" sz="950" spc="-10" dirty="0">
              <a:solidFill>
                <a:srgbClr val="0D0D0D"/>
              </a:solidFill>
              <a:latin typeface="Calibri"/>
              <a:cs typeface="Calibri"/>
            </a:endParaRPr>
          </a:p>
          <a:p>
            <a:pPr marL="162560" marR="202565">
              <a:lnSpc>
                <a:spcPct val="100000"/>
              </a:lnSpc>
              <a:spcBef>
                <a:spcPts val="215"/>
              </a:spcBef>
              <a:buSzPct val="89473"/>
              <a:tabLst>
                <a:tab pos="255904" algn="l"/>
              </a:tabLst>
            </a:pPr>
            <a:endParaRPr lang="en-IN" sz="950" spc="-10" dirty="0">
              <a:solidFill>
                <a:srgbClr val="0D0D0D"/>
              </a:solidFill>
              <a:latin typeface="Calibri"/>
              <a:cs typeface="Calibri"/>
            </a:endParaRPr>
          </a:p>
          <a:p>
            <a:pPr marL="167005" marR="202565" indent="-4445">
              <a:lnSpc>
                <a:spcPct val="100000"/>
              </a:lnSpc>
              <a:spcBef>
                <a:spcPts val="215"/>
              </a:spcBef>
              <a:buSzPct val="89473"/>
              <a:buAutoNum type="arabicPeriod"/>
              <a:tabLst>
                <a:tab pos="255904" algn="l"/>
              </a:tabLst>
            </a:pPr>
            <a:endParaRPr lang="en-IN" sz="950" spc="-10" dirty="0">
              <a:solidFill>
                <a:srgbClr val="0D0D0D"/>
              </a:solidFill>
              <a:latin typeface="Calibri"/>
              <a:cs typeface="Calibri"/>
            </a:endParaRPr>
          </a:p>
        </p:txBody>
      </p:sp>
      <p:sp>
        <p:nvSpPr>
          <p:cNvPr id="16" name="object 16"/>
          <p:cNvSpPr txBox="1"/>
          <p:nvPr/>
        </p:nvSpPr>
        <p:spPr>
          <a:xfrm>
            <a:off x="116426" y="6087194"/>
            <a:ext cx="6785609" cy="3776034"/>
          </a:xfrm>
          <a:prstGeom prst="rect">
            <a:avLst/>
          </a:prstGeom>
          <a:solidFill>
            <a:srgbClr val="F8E6DA"/>
          </a:solidFill>
        </p:spPr>
        <p:txBody>
          <a:bodyPr vert="horz" wrap="square" lIns="0" tIns="81915" rIns="0" bIns="0" rtlCol="0">
            <a:spAutoFit/>
          </a:bodyPr>
          <a:lstStyle/>
          <a:p>
            <a:pPr marL="174625">
              <a:lnSpc>
                <a:spcPct val="100000"/>
              </a:lnSpc>
              <a:spcBef>
                <a:spcPts val="645"/>
              </a:spcBef>
            </a:pPr>
            <a:r>
              <a:rPr lang="en-US" sz="2400" spc="-10" dirty="0">
                <a:solidFill>
                  <a:srgbClr val="215EAC"/>
                </a:solidFill>
                <a:latin typeface="Times New Roman" panose="02020603050405020304" pitchFamily="18" charset="0"/>
                <a:cs typeface="Times New Roman" panose="02020603050405020304" pitchFamily="18" charset="0"/>
              </a:rPr>
              <a:t>Literature </a:t>
            </a:r>
            <a:r>
              <a:rPr lang="en-US" sz="2400" spc="-10" dirty="0" err="1">
                <a:solidFill>
                  <a:srgbClr val="215EAC"/>
                </a:solidFill>
                <a:latin typeface="Times New Roman" panose="02020603050405020304" pitchFamily="18" charset="0"/>
                <a:cs typeface="Times New Roman" panose="02020603050405020304" pitchFamily="18" charset="0"/>
              </a:rPr>
              <a:t>Review:Several</a:t>
            </a:r>
            <a:r>
              <a:rPr lang="en-US" sz="2400" spc="-10" dirty="0">
                <a:solidFill>
                  <a:srgbClr val="215EAC"/>
                </a:solidFill>
                <a:latin typeface="Times New Roman" panose="02020603050405020304" pitchFamily="18" charset="0"/>
                <a:cs typeface="Times New Roman" panose="02020603050405020304" pitchFamily="18" charset="0"/>
              </a:rPr>
              <a:t> recent studies highlight the importance of IoT in environmental monitoring. Previous systems focused on standalone stations that lacked interconnectivity or mobile access. Research shows the advantage of using microcontrollers like ESP32 for real-time data processing and LoRa/Wi-Fi modules for long-range communication. Enhanced by cloud integration and mobile apps, modern systems now offer dynamic weather visualization, remote access, and data archiving</a:t>
            </a:r>
            <a:r>
              <a:rPr lang="en-US" sz="1600" spc="-10" dirty="0">
                <a:solidFill>
                  <a:srgbClr val="215EAC"/>
                </a:solidFill>
                <a:latin typeface="Times New Roman" panose="02020603050405020304" pitchFamily="18" charset="0"/>
                <a:cs typeface="Times New Roman" panose="02020603050405020304" pitchFamily="18" charset="0"/>
              </a:rPr>
              <a:t>.</a:t>
            </a:r>
            <a:endParaRPr sz="1600" dirty="0">
              <a:latin typeface="Verdana"/>
              <a:cs typeface="Verdana"/>
            </a:endParaRPr>
          </a:p>
        </p:txBody>
      </p:sp>
      <p:sp>
        <p:nvSpPr>
          <p:cNvPr id="17" name="object 17"/>
          <p:cNvSpPr txBox="1"/>
          <p:nvPr/>
        </p:nvSpPr>
        <p:spPr>
          <a:xfrm>
            <a:off x="2396770" y="770357"/>
            <a:ext cx="11497030" cy="1342675"/>
          </a:xfrm>
          <a:prstGeom prst="rect">
            <a:avLst/>
          </a:prstGeom>
        </p:spPr>
        <p:txBody>
          <a:bodyPr vert="horz" wrap="square" lIns="0" tIns="72390" rIns="0" bIns="0" rtlCol="0">
            <a:spAutoFit/>
          </a:bodyPr>
          <a:lstStyle/>
          <a:p>
            <a:pPr marL="12700">
              <a:lnSpc>
                <a:spcPct val="100000"/>
              </a:lnSpc>
              <a:spcBef>
                <a:spcPts val="570"/>
              </a:spcBef>
              <a:tabLst>
                <a:tab pos="2204085" algn="l"/>
                <a:tab pos="4385310" algn="l"/>
              </a:tabLst>
            </a:pPr>
            <a:r>
              <a:rPr lang="en-GB" sz="1850" dirty="0" err="1">
                <a:solidFill>
                  <a:srgbClr val="FFFFFF"/>
                </a:solidFill>
                <a:latin typeface="Calibri"/>
                <a:cs typeface="Calibri"/>
              </a:rPr>
              <a:t>Name:A.Varshini</a:t>
            </a:r>
            <a:r>
              <a:rPr sz="1850" dirty="0">
                <a:solidFill>
                  <a:srgbClr val="FFFFFF"/>
                </a:solidFill>
                <a:latin typeface="Calibri"/>
                <a:cs typeface="Calibri"/>
              </a:rPr>
              <a:t>	</a:t>
            </a:r>
            <a:r>
              <a:rPr lang="en-GB" sz="1850" spc="-10" dirty="0" err="1">
                <a:solidFill>
                  <a:srgbClr val="FFFFFF"/>
                </a:solidFill>
                <a:latin typeface="Calibri"/>
                <a:cs typeface="Calibri"/>
              </a:rPr>
              <a:t>Name:Samreen</a:t>
            </a:r>
            <a:r>
              <a:rPr sz="1850" dirty="0">
                <a:solidFill>
                  <a:srgbClr val="FFFFFF"/>
                </a:solidFill>
                <a:latin typeface="Calibri"/>
                <a:cs typeface="Calibri"/>
              </a:rPr>
              <a:t>	</a:t>
            </a:r>
            <a:r>
              <a:rPr lang="en-US" sz="1850" dirty="0">
                <a:solidFill>
                  <a:srgbClr val="FFFFFF"/>
                </a:solidFill>
                <a:latin typeface="Calibri"/>
                <a:cs typeface="Calibri"/>
              </a:rPr>
              <a:t>   </a:t>
            </a:r>
            <a:r>
              <a:rPr lang="en-GB" sz="1850" spc="-30" dirty="0" err="1">
                <a:solidFill>
                  <a:srgbClr val="FFFFFF"/>
                </a:solidFill>
                <a:latin typeface="Calibri"/>
                <a:cs typeface="Calibri"/>
              </a:rPr>
              <a:t>Name:N.Ruchitha</a:t>
            </a:r>
            <a:r>
              <a:rPr lang="en-GB" sz="1850" spc="-30" dirty="0">
                <a:solidFill>
                  <a:srgbClr val="FFFFFF"/>
                </a:solidFill>
                <a:latin typeface="Calibri"/>
                <a:cs typeface="Calibri"/>
              </a:rPr>
              <a:t>                   </a:t>
            </a:r>
            <a:r>
              <a:rPr lang="en-GB" sz="1850" spc="-30" dirty="0" err="1">
                <a:solidFill>
                  <a:srgbClr val="FFFFFF"/>
                </a:solidFill>
                <a:latin typeface="Calibri"/>
                <a:cs typeface="Calibri"/>
              </a:rPr>
              <a:t>Name:Pragathi</a:t>
            </a:r>
            <a:r>
              <a:rPr lang="en-GB" sz="1850" spc="-30" dirty="0">
                <a:solidFill>
                  <a:srgbClr val="FFFFFF"/>
                </a:solidFill>
                <a:latin typeface="Calibri"/>
                <a:cs typeface="Calibri"/>
              </a:rPr>
              <a:t>               </a:t>
            </a:r>
            <a:r>
              <a:rPr lang="en-GB" sz="1850" spc="-30" dirty="0" err="1">
                <a:solidFill>
                  <a:srgbClr val="FFFFFF"/>
                </a:solidFill>
                <a:latin typeface="Calibri"/>
                <a:cs typeface="Calibri"/>
              </a:rPr>
              <a:t>Name:Shaik</a:t>
            </a:r>
            <a:r>
              <a:rPr lang="en-GB" sz="1850" spc="-30" dirty="0">
                <a:solidFill>
                  <a:srgbClr val="FFFFFF"/>
                </a:solidFill>
                <a:latin typeface="Calibri"/>
                <a:cs typeface="Calibri"/>
              </a:rPr>
              <a:t> Tauseef Ali</a:t>
            </a:r>
          </a:p>
          <a:p>
            <a:pPr marL="12700">
              <a:spcBef>
                <a:spcPts val="570"/>
              </a:spcBef>
              <a:tabLst>
                <a:tab pos="2204085" algn="l"/>
                <a:tab pos="4385310" algn="l"/>
              </a:tabLst>
            </a:pPr>
            <a:r>
              <a:rPr lang="en-GB" sz="1200" spc="-30" dirty="0">
                <a:solidFill>
                  <a:srgbClr val="FFFFFF"/>
                </a:solidFill>
                <a:latin typeface="Calibri"/>
                <a:cs typeface="Calibri"/>
              </a:rPr>
              <a:t>Email Id :2203a51830@sru.edu.in       Email Id:2203a51829@sru.edu.in</a:t>
            </a:r>
            <a:r>
              <a:rPr lang="en-GB" sz="1400" spc="-30" dirty="0">
                <a:solidFill>
                  <a:srgbClr val="FFFFFF"/>
                </a:solidFill>
                <a:latin typeface="Calibri"/>
                <a:cs typeface="Calibri"/>
              </a:rPr>
              <a:t>           Email Id:2203a51121@sru.edu.in         </a:t>
            </a:r>
            <a:r>
              <a:rPr lang="en-GB" sz="1200" spc="-30" dirty="0">
                <a:solidFill>
                  <a:srgbClr val="FFFFFF"/>
                </a:solidFill>
                <a:latin typeface="Calibri"/>
                <a:cs typeface="Calibri"/>
              </a:rPr>
              <a:t>Email Id:2203a51099@sru.edu.in    Email Id:2203a51618@sru.edu.in</a:t>
            </a:r>
            <a:endParaRPr lang="en-GB" sz="1200" dirty="0">
              <a:latin typeface="Calibri"/>
              <a:cs typeface="Calibri"/>
            </a:endParaRPr>
          </a:p>
          <a:p>
            <a:pPr marL="12700">
              <a:spcBef>
                <a:spcPts val="570"/>
              </a:spcBef>
              <a:tabLst>
                <a:tab pos="2204085" algn="l"/>
                <a:tab pos="4385310" algn="l"/>
              </a:tabLst>
            </a:pPr>
            <a:r>
              <a:rPr lang="en-GB" sz="1850" spc="-10" dirty="0">
                <a:solidFill>
                  <a:srgbClr val="FFFFFF"/>
                </a:solidFill>
                <a:latin typeface="Calibri"/>
                <a:cs typeface="Calibri"/>
              </a:rPr>
              <a:t>                                                               </a:t>
            </a:r>
            <a:r>
              <a:rPr sz="1650" spc="-10" dirty="0">
                <a:solidFill>
                  <a:srgbClr val="FFFFFF"/>
                </a:solidFill>
                <a:latin typeface="Calibri"/>
                <a:cs typeface="Calibri"/>
              </a:rPr>
              <a:t>Department</a:t>
            </a:r>
            <a:r>
              <a:rPr sz="1650" spc="-40" dirty="0">
                <a:solidFill>
                  <a:srgbClr val="FFFFFF"/>
                </a:solidFill>
                <a:latin typeface="Calibri"/>
                <a:cs typeface="Calibri"/>
              </a:rPr>
              <a:t> </a:t>
            </a:r>
            <a:r>
              <a:rPr sz="1650" dirty="0">
                <a:solidFill>
                  <a:srgbClr val="FFFFFF"/>
                </a:solidFill>
                <a:latin typeface="Calibri"/>
                <a:cs typeface="Calibri"/>
              </a:rPr>
              <a:t>of</a:t>
            </a:r>
            <a:r>
              <a:rPr sz="1650" spc="-50" dirty="0">
                <a:solidFill>
                  <a:srgbClr val="FFFFFF"/>
                </a:solidFill>
                <a:latin typeface="Calibri"/>
                <a:cs typeface="Calibri"/>
              </a:rPr>
              <a:t> </a:t>
            </a:r>
            <a:r>
              <a:rPr sz="1650" dirty="0">
                <a:solidFill>
                  <a:srgbClr val="FFFFFF"/>
                </a:solidFill>
                <a:latin typeface="Calibri"/>
                <a:cs typeface="Calibri"/>
              </a:rPr>
              <a:t>Computer</a:t>
            </a:r>
            <a:r>
              <a:rPr sz="1650" spc="-40" dirty="0">
                <a:solidFill>
                  <a:srgbClr val="FFFFFF"/>
                </a:solidFill>
                <a:latin typeface="Calibri"/>
                <a:cs typeface="Calibri"/>
              </a:rPr>
              <a:t> </a:t>
            </a:r>
            <a:r>
              <a:rPr sz="1650" dirty="0">
                <a:solidFill>
                  <a:srgbClr val="FFFFFF"/>
                </a:solidFill>
                <a:latin typeface="Calibri"/>
                <a:cs typeface="Calibri"/>
              </a:rPr>
              <a:t>Science</a:t>
            </a:r>
            <a:r>
              <a:rPr sz="1650" spc="-45" dirty="0">
                <a:solidFill>
                  <a:srgbClr val="FFFFFF"/>
                </a:solidFill>
                <a:latin typeface="Calibri"/>
                <a:cs typeface="Calibri"/>
              </a:rPr>
              <a:t> </a:t>
            </a:r>
            <a:r>
              <a:rPr sz="1650" dirty="0">
                <a:solidFill>
                  <a:srgbClr val="FFFFFF"/>
                </a:solidFill>
                <a:latin typeface="Calibri"/>
                <a:cs typeface="Calibri"/>
              </a:rPr>
              <a:t>and</a:t>
            </a:r>
            <a:r>
              <a:rPr sz="1650" spc="-40" dirty="0">
                <a:solidFill>
                  <a:srgbClr val="FFFFFF"/>
                </a:solidFill>
                <a:latin typeface="Calibri"/>
                <a:cs typeface="Calibri"/>
              </a:rPr>
              <a:t> </a:t>
            </a:r>
            <a:r>
              <a:rPr sz="1650" spc="-10" dirty="0">
                <a:solidFill>
                  <a:srgbClr val="FFFFFF"/>
                </a:solidFill>
                <a:latin typeface="Calibri"/>
                <a:cs typeface="Calibri"/>
              </a:rPr>
              <a:t>Engineering,</a:t>
            </a:r>
            <a:endParaRPr lang="en-US" sz="1650" spc="-10" dirty="0">
              <a:latin typeface="Calibri"/>
              <a:cs typeface="Calibri"/>
            </a:endParaRPr>
          </a:p>
          <a:p>
            <a:pPr marL="12700">
              <a:spcBef>
                <a:spcPts val="570"/>
              </a:spcBef>
              <a:tabLst>
                <a:tab pos="2204085" algn="l"/>
                <a:tab pos="4385310" algn="l"/>
              </a:tabLst>
            </a:pPr>
            <a:r>
              <a:rPr lang="en-IN" sz="1650" b="1" spc="-10" dirty="0">
                <a:solidFill>
                  <a:srgbClr val="FFFFFF"/>
                </a:solidFill>
                <a:latin typeface="Calibri"/>
                <a:cs typeface="Calibri"/>
              </a:rPr>
              <a:t>                                                                                                   </a:t>
            </a:r>
            <a:r>
              <a:rPr sz="1650" b="1" dirty="0">
                <a:solidFill>
                  <a:srgbClr val="FFFFFF"/>
                </a:solidFill>
                <a:latin typeface="Calibri"/>
                <a:cs typeface="Calibri"/>
              </a:rPr>
              <a:t>SR</a:t>
            </a:r>
            <a:r>
              <a:rPr sz="1650" b="1" spc="-10" dirty="0">
                <a:solidFill>
                  <a:srgbClr val="FFFFFF"/>
                </a:solidFill>
                <a:latin typeface="Calibri"/>
                <a:cs typeface="Calibri"/>
              </a:rPr>
              <a:t> University</a:t>
            </a:r>
            <a:endParaRPr sz="1650" dirty="0">
              <a:latin typeface="Calibri"/>
              <a:cs typeface="Calibri"/>
            </a:endParaRPr>
          </a:p>
        </p:txBody>
      </p:sp>
      <p:sp>
        <p:nvSpPr>
          <p:cNvPr id="19" name="object 19"/>
          <p:cNvSpPr txBox="1"/>
          <p:nvPr/>
        </p:nvSpPr>
        <p:spPr>
          <a:xfrm>
            <a:off x="4292600" y="80375"/>
            <a:ext cx="8537398" cy="489878"/>
          </a:xfrm>
          <a:prstGeom prst="rect">
            <a:avLst/>
          </a:prstGeom>
        </p:spPr>
        <p:txBody>
          <a:bodyPr vert="horz" wrap="square" lIns="0" tIns="12700" rIns="0" bIns="0" rtlCol="0">
            <a:spAutoFit/>
          </a:bodyPr>
          <a:lstStyle/>
          <a:p>
            <a:pPr marL="1864360" marR="5080" indent="-1852295">
              <a:lnSpc>
                <a:spcPct val="100000"/>
              </a:lnSpc>
              <a:spcBef>
                <a:spcPts val="100"/>
              </a:spcBef>
            </a:pPr>
            <a:r>
              <a:rPr lang="en-US" sz="3100" dirty="0">
                <a:latin typeface="Times New Roman"/>
                <a:cs typeface="Times New Roman"/>
              </a:rPr>
              <a:t>Weather Monitoring System</a:t>
            </a:r>
            <a:endParaRPr sz="3100" dirty="0">
              <a:latin typeface="Times New Roman"/>
              <a:cs typeface="Times New Roman"/>
            </a:endParaRPr>
          </a:p>
        </p:txBody>
      </p:sp>
      <p:pic>
        <p:nvPicPr>
          <p:cNvPr id="21" name="object 21"/>
          <p:cNvPicPr/>
          <p:nvPr/>
        </p:nvPicPr>
        <p:blipFill>
          <a:blip r:embed="rId4" cstate="print"/>
          <a:stretch>
            <a:fillRect/>
          </a:stretch>
        </p:blipFill>
        <p:spPr>
          <a:xfrm>
            <a:off x="67735" y="334055"/>
            <a:ext cx="2306279" cy="1425829"/>
          </a:xfrm>
          <a:prstGeom prst="rect">
            <a:avLst/>
          </a:prstGeom>
        </p:spPr>
      </p:pic>
      <p:sp>
        <p:nvSpPr>
          <p:cNvPr id="24" name="object 24"/>
          <p:cNvSpPr/>
          <p:nvPr/>
        </p:nvSpPr>
        <p:spPr>
          <a:xfrm>
            <a:off x="142122" y="14296695"/>
            <a:ext cx="6661150" cy="4946248"/>
          </a:xfrm>
          <a:custGeom>
            <a:avLst/>
            <a:gdLst/>
            <a:ahLst/>
            <a:cxnLst/>
            <a:rect l="l" t="t" r="r" b="b"/>
            <a:pathLst>
              <a:path w="6661150" h="3841750">
                <a:moveTo>
                  <a:pt x="6660675" y="0"/>
                </a:moveTo>
                <a:lnTo>
                  <a:pt x="0" y="0"/>
                </a:lnTo>
                <a:lnTo>
                  <a:pt x="0" y="3841412"/>
                </a:lnTo>
                <a:lnTo>
                  <a:pt x="6660675" y="3841412"/>
                </a:lnTo>
                <a:lnTo>
                  <a:pt x="6660675" y="0"/>
                </a:lnTo>
                <a:close/>
              </a:path>
            </a:pathLst>
          </a:custGeom>
          <a:solidFill>
            <a:srgbClr val="DBDDCD"/>
          </a:solidFill>
        </p:spPr>
        <p:txBody>
          <a:bodyPr wrap="square" lIns="0" tIns="0" rIns="0" bIns="0" rtlCol="0"/>
          <a:lstStyle/>
          <a:p>
            <a:r>
              <a:rPr lang="en-US" sz="2000" dirty="0"/>
              <a:t>Methods:</a:t>
            </a:r>
          </a:p>
          <a:p>
            <a:r>
              <a:rPr lang="en-US" sz="2000" dirty="0"/>
              <a:t>Sensor Integration: Sensors are interfaced with the microcontroller to monitor real-time weather </a:t>
            </a:r>
            <a:r>
              <a:rPr lang="en-US" sz="2000" dirty="0" err="1"/>
              <a:t>parameters.Data</a:t>
            </a:r>
            <a:r>
              <a:rPr lang="en-US" sz="2000" dirty="0"/>
              <a:t> Processing: The microcontroller reads sensor values and applies threshold checks or formatting as </a:t>
            </a:r>
            <a:r>
              <a:rPr lang="en-US" sz="2000" dirty="0" err="1"/>
              <a:t>needed.Wireless</a:t>
            </a:r>
            <a:r>
              <a:rPr lang="en-US" sz="2000" dirty="0"/>
              <a:t> Communication: Data is sent wirelessly using LoRa/Wi-Fi to a receiver or cloud </a:t>
            </a:r>
            <a:r>
              <a:rPr lang="en-US" sz="2000" dirty="0" err="1"/>
              <a:t>server.Data</a:t>
            </a:r>
            <a:r>
              <a:rPr lang="en-US" sz="2000" dirty="0"/>
              <a:t> Visualization: The receiver unit or cloud platform stores and displays data in real-time graphs or </a:t>
            </a:r>
            <a:r>
              <a:rPr lang="en-US" sz="2000" dirty="0" err="1"/>
              <a:t>values.Mobile</a:t>
            </a:r>
            <a:r>
              <a:rPr lang="en-US" sz="2000" dirty="0"/>
              <a:t> App Interface: A mobile application displays weather data in a user-friendly interface, optionally with location </a:t>
            </a:r>
            <a:r>
              <a:rPr lang="en-US" sz="2000" dirty="0" err="1"/>
              <a:t>tagging.Local</a:t>
            </a:r>
            <a:r>
              <a:rPr lang="en-US" sz="2000" dirty="0"/>
              <a:t> Display: A screen on the device continuously shows temperature, humidity, and other metrics for manual observation.</a:t>
            </a:r>
            <a:endParaRPr sz="2000" dirty="0"/>
          </a:p>
        </p:txBody>
      </p:sp>
      <p:pic>
        <p:nvPicPr>
          <p:cNvPr id="43" name="Picture 42">
            <a:extLst>
              <a:ext uri="{FF2B5EF4-FFF2-40B4-BE49-F238E27FC236}">
                <a16:creationId xmlns:a16="http://schemas.microsoft.com/office/drawing/2014/main" id="{2435E055-B01E-BC6B-F00F-9C389FBF6A73}"/>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463752" y="4798418"/>
            <a:ext cx="3338560" cy="2450180"/>
          </a:xfrm>
          <a:prstGeom prst="rect">
            <a:avLst/>
          </a:prstGeom>
        </p:spPr>
      </p:pic>
      <p:pic>
        <p:nvPicPr>
          <p:cNvPr id="45" name="Picture 44">
            <a:extLst>
              <a:ext uri="{FF2B5EF4-FFF2-40B4-BE49-F238E27FC236}">
                <a16:creationId xmlns:a16="http://schemas.microsoft.com/office/drawing/2014/main" id="{0F445FEB-6631-92B7-2A00-1AB88E7B16F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979373" y="5024890"/>
            <a:ext cx="2533669" cy="5286898"/>
          </a:xfrm>
          <a:prstGeom prst="rect">
            <a:avLst/>
          </a:prstGeom>
        </p:spPr>
      </p:pic>
      <p:pic>
        <p:nvPicPr>
          <p:cNvPr id="47" name="Picture 46">
            <a:extLst>
              <a:ext uri="{FF2B5EF4-FFF2-40B4-BE49-F238E27FC236}">
                <a16:creationId xmlns:a16="http://schemas.microsoft.com/office/drawing/2014/main" id="{33D6D128-C25B-9BFB-EE89-FB2E4BFA52C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505969" y="7364293"/>
            <a:ext cx="3338560" cy="3158361"/>
          </a:xfrm>
          <a:prstGeom prst="rect">
            <a:avLst/>
          </a:prstGeom>
        </p:spPr>
      </p:pic>
      <p:pic>
        <p:nvPicPr>
          <p:cNvPr id="51" name="Picture 50">
            <a:extLst>
              <a:ext uri="{FF2B5EF4-FFF2-40B4-BE49-F238E27FC236}">
                <a16:creationId xmlns:a16="http://schemas.microsoft.com/office/drawing/2014/main" id="{56B7E1EB-FABF-79F5-FB76-883E43D34A62}"/>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1010171" y="10344029"/>
            <a:ext cx="2524143" cy="2981347"/>
          </a:xfrm>
          <a:prstGeom prst="rect">
            <a:avLst/>
          </a:prstGeom>
        </p:spPr>
      </p:pic>
      <p:pic>
        <p:nvPicPr>
          <p:cNvPr id="53" name="Picture 52">
            <a:extLst>
              <a:ext uri="{FF2B5EF4-FFF2-40B4-BE49-F238E27FC236}">
                <a16:creationId xmlns:a16="http://schemas.microsoft.com/office/drawing/2014/main" id="{4DC651CA-F627-586A-B813-11B8F98D00AE}"/>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505969" y="10635864"/>
            <a:ext cx="3473403" cy="2981347"/>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48</TotalTime>
  <Words>727</Words>
  <Application>Microsoft Office PowerPoint</Application>
  <PresentationFormat>Custom</PresentationFormat>
  <Paragraphs>36</Paragraphs>
  <Slides>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Calibri</vt:lpstr>
      <vt:lpstr>Tahoma</vt:lpstr>
      <vt:lpstr>Times New Roman</vt:lpstr>
      <vt:lpstr>Verdana</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30x40 PowerPoint Presentation</dc:title>
  <dc:subject>Research poster presentation template</dc:subject>
  <dc:creator>PosterPresentations.com</dc:creator>
  <cp:keywords>30x40 Powerpoint poster template, scientific poster template, research poster template</cp:keywords>
  <cp:lastModifiedBy>MOHAMMED SAMREEN</cp:lastModifiedBy>
  <cp:revision>5</cp:revision>
  <dcterms:created xsi:type="dcterms:W3CDTF">2025-04-22T08:04:07Z</dcterms:created>
  <dcterms:modified xsi:type="dcterms:W3CDTF">2025-04-25T07:28:39Z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2025-04-09T00:00:00Z</vt:filetime>
  </property>
  <property fmtid="{D5CDD505-2E9C-101B-9397-08002B2CF9AE}" pid="3" name="Creator">
    <vt:lpwstr>Microsoft® PowerPoint® 2021</vt:lpwstr>
  </property>
  <property fmtid="{D5CDD505-2E9C-101B-9397-08002B2CF9AE}" pid="4" name="LastSaved">
    <vt:filetime>2025-04-22T00:00:00Z</vt:filetime>
  </property>
  <property fmtid="{D5CDD505-2E9C-101B-9397-08002B2CF9AE}" pid="5" name="Producer">
    <vt:lpwstr>Microsoft® PowerPoint® 2021</vt:lpwstr>
  </property>
</Properties>
</file>